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9" r:id="rId2"/>
    <p:sldId id="256" r:id="rId3"/>
    <p:sldId id="262" r:id="rId4"/>
    <p:sldId id="267" r:id="rId5"/>
    <p:sldId id="268" r:id="rId6"/>
    <p:sldId id="265" r:id="rId7"/>
    <p:sldId id="266" r:id="rId8"/>
    <p:sldId id="263" r:id="rId9"/>
    <p:sldId id="264" r:id="rId10"/>
    <p:sldId id="260" r:id="rId11"/>
    <p:sldId id="261" r:id="rId12"/>
  </p:sldIdLst>
  <p:sldSz cx="9144000" cy="5143500" type="screen16x9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F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02/12/1438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30290" y="133475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2400" b="1" dirty="0" smtClean="0">
                <a:solidFill>
                  <a:schemeClr val="accent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PLATYHELMINTHES SYSTEMATIC</a:t>
            </a:r>
            <a:endParaRPr lang="ar-IQ" sz="2400" b="1" dirty="0" smtClean="0">
              <a:solidFill>
                <a:schemeClr val="accent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endParaRPr lang="en-US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771550"/>
            <a:ext cx="7776864" cy="4309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572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8784976" cy="37345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55926"/>
            <a:ext cx="8784976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577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195486"/>
            <a:ext cx="87849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Monogenea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 occur at low levels on fish and so do not inflict serious harm.  However, in fish farms, infestations may become very heavy and lead to significant mortality. </a:t>
            </a:r>
          </a:p>
        </p:txBody>
      </p:sp>
    </p:spTree>
    <p:extLst>
      <p:ext uri="{BB962C8B-B14F-4D97-AF65-F5344CB8AC3E}">
        <p14:creationId xmlns:p14="http://schemas.microsoft.com/office/powerpoint/2010/main" xmlns="" val="184921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1959" y="139788"/>
            <a:ext cx="8928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Phylum Platyhelminthes: </a:t>
            </a: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Platyhelminthes one of the most important phylum with thousands genus at the world, the general characteristics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rtl="0"/>
            <a:endParaRPr lang="en-US" sz="10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bilaterally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symmetrical;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dorso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-ventrally flattened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celomate</a:t>
            </a: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synthesize fatty acids  </a:t>
            </a: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tegument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external layer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digestive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tract incomplete or absent </a:t>
            </a: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excretory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protonephridia </a:t>
            </a:r>
          </a:p>
        </p:txBody>
      </p:sp>
    </p:spTree>
    <p:extLst>
      <p:ext uri="{BB962C8B-B14F-4D97-AF65-F5344CB8AC3E}">
        <p14:creationId xmlns:p14="http://schemas.microsoft.com/office/powerpoint/2010/main" xmlns="" val="7213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95486"/>
            <a:ext cx="89289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phylum Platyhelminthes consists of four classes: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Turbellaria</a:t>
            </a: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 free-living flatworms, some as symbionts associated with echinoderms,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molluscs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fish, cnidarians, etc. Although the majority are thought to be commensals, some are truly parasitic, few are commensals or parasites of invertebrates, free-living examples include </a:t>
            </a:r>
            <a:r>
              <a:rPr lang="en-US" sz="24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Planaria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spp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aquatic environments and the giant terrestrial land</a:t>
            </a:r>
            <a:r>
              <a:rPr lang="en-US" sz="24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planaria</a:t>
            </a:r>
            <a:r>
              <a:rPr lang="en-US" sz="24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genus </a:t>
            </a:r>
            <a:r>
              <a:rPr lang="en-US" sz="24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Bipalium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spp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commensal/parasitic forms include </a:t>
            </a:r>
            <a:r>
              <a:rPr lang="en-US" sz="24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Syndesmis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spp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the intestines of sea urchins, </a:t>
            </a:r>
            <a:r>
              <a:rPr lang="en-US" sz="24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Bdelloura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spp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 the gills of horseshoe crabs, and </a:t>
            </a:r>
            <a:r>
              <a:rPr lang="en-US" sz="24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Stylochusfrontalis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valves of oysters. </a:t>
            </a:r>
          </a:p>
        </p:txBody>
      </p:sp>
    </p:spTree>
    <p:extLst>
      <p:ext uri="{BB962C8B-B14F-4D97-AF65-F5344CB8AC3E}">
        <p14:creationId xmlns:p14="http://schemas.microsoft.com/office/powerpoint/2010/main" xmlns="" val="419775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51470"/>
            <a:ext cx="8928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Monogenoidea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Monogenea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parasitic, most species on fish gills or skin; however, some internal in urinary bladder, nasal passages, cloaca, one host life-cycles, evolutionarily, appears to be more closely related to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cestodes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trematodes, with two main "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subclasses for this class: </a:t>
            </a: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Subclass: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Monopisthocotylea</a:t>
            </a:r>
            <a:endParaRPr lang="en-US" sz="24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Subclass: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Polyopisthocotylea</a:t>
            </a:r>
            <a:endParaRPr lang="en-US" sz="24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Trematoda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parasitic, mainly in digestive tract, most with suckers, most with 2-more host life cycles, with three  subclasses: </a:t>
            </a: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Subclass: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Digenea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flukes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Subclass: </a:t>
            </a:r>
            <a:r>
              <a:rPr lang="en-US" sz="2400" b="1" dirty="0" err="1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Aspidogastrea</a:t>
            </a:r>
            <a:endParaRPr lang="en-US" sz="24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081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23478"/>
            <a:ext cx="892899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Subclass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Didymozoidea</a:t>
            </a:r>
            <a:endParaRPr lang="ar-IQ" sz="2400" b="1" dirty="0" smtClean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Cestoidea</a:t>
            </a: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parasitic; tapeworms, most with 2-more host life cycles, no digestive tract, most segmented.</a:t>
            </a:r>
          </a:p>
          <a:p>
            <a:pPr algn="l" rtl="0"/>
            <a:r>
              <a:rPr lang="en-US" sz="28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Monogenea</a:t>
            </a: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general characteristics of class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Monogenea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below: </a:t>
            </a: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hermaphrodites </a:t>
            </a:r>
            <a:endParaRPr lang="en-US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normally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ectoparasites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aquatic vertebrates </a:t>
            </a: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specific on host and host specific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days - years, depending on species </a:t>
            </a:r>
            <a:endParaRPr lang="ar-IQ" sz="24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80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95486"/>
            <a:ext cx="89289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morphologically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Prohaptor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 present, anterior end that may bear adhesive or feeding organs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Eyespots sometime present, photoreceptors near two anterior ganglia. The tegument (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external layer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l" rtl="0"/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Alimentary tract consist of: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mouth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anterior, usually with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Prohaptor</a:t>
            </a:r>
            <a:endParaRPr lang="en-US" sz="24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esophagus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muscular pharynx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intestine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branches into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cecae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often with diverticula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Monopisthocotylea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 mainly on epidermis and mucus;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Polyopisthocotylea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 on blood, host cells, and mucus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blind-ended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gut, regurgitate waste </a:t>
            </a:r>
          </a:p>
        </p:txBody>
      </p:sp>
    </p:spTree>
    <p:extLst>
      <p:ext uri="{BB962C8B-B14F-4D97-AF65-F5344CB8AC3E}">
        <p14:creationId xmlns:p14="http://schemas.microsoft.com/office/powerpoint/2010/main" xmlns="" val="59038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95486"/>
            <a:ext cx="89289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Protonephridia [excretion] consist of: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lateral ducts, extend posteriorly; then curve and extend anteriorly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contractile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bladders laterally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flame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cells drive fluid within ducts </a:t>
            </a:r>
            <a:endParaRPr lang="en-US" sz="2400" b="1" dirty="0" smtClean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b="1" dirty="0">
              <a:solidFill>
                <a:srgbClr val="1E7F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Reproductive systems consist of: </a:t>
            </a:r>
            <a:endParaRPr lang="en-US" sz="28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1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1-200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testes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common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testes - vas efferent - vas deferens - seminal vesicle - cirrus -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gonopore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sometimes prostate </a:t>
            </a:r>
          </a:p>
        </p:txBody>
      </p:sp>
    </p:spTree>
    <p:extLst>
      <p:ext uri="{BB962C8B-B14F-4D97-AF65-F5344CB8AC3E}">
        <p14:creationId xmlns:p14="http://schemas.microsoft.com/office/powerpoint/2010/main" xmlns="" val="254776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23478"/>
            <a:ext cx="892899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ovary, normally anterior to testes, oviduct from ovary –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ootype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Mehlis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gland lubricates uterus, forms egg shell capsule,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genito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intestinal canal, only in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Polyopisthocotylea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connects oviduct with right intestinal caecum for excess secretions discharge,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0-2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vaginas - sperm transfer; if none, use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gonopore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sometimes a seminal receptacle,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vitellarial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secretions add to egg-shell formation; ducts fuse near oviduct, eggs pass through uterus, out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gonopore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sometime a muscular </a:t>
            </a:r>
            <a:r>
              <a:rPr lang="en-US" sz="24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metraterm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sz="2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Development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shed, normally with filaments, filaments stick to host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oncomiracidium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ciliated, hooked posteriorly, about a 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life, if eyespots, </a:t>
            </a:r>
            <a:r>
              <a:rPr lang="en-US" sz="2400" b="1" dirty="0" err="1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phototactic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some attracted to fish mucus, grow to adult directly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518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10836"/>
            <a:ext cx="89289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Opisthaptor</a:t>
            </a:r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may be: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suckers ( </a:t>
            </a:r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suckerlets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anchors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hooks, sometimes called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hamuli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central hooks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hooklets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over larval hooks, sometimes called marginal hooks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called accessory </a:t>
            </a:r>
            <a:r>
              <a:rPr lang="en-US" sz="2400" b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sclerites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they support anchors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clamps 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complex, muscular structures more advanced than suckers</a:t>
            </a:r>
            <a:r>
              <a:rPr lang="en-US" sz="2400" b="1" dirty="0">
                <a:solidFill>
                  <a:srgbClr val="1E7F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74920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وضوح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TM02455596[[fn=الربيع]]</Template>
  <TotalTime>72</TotalTime>
  <Words>691</Words>
  <Application>Microsoft Office PowerPoint</Application>
  <PresentationFormat>عرض على الشاشة (9:16)‏</PresentationFormat>
  <Paragraphs>57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Spring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Al-Basrawi</dc:creator>
  <cp:lastModifiedBy>THINK PAD</cp:lastModifiedBy>
  <cp:revision>19</cp:revision>
  <dcterms:created xsi:type="dcterms:W3CDTF">2017-08-19T05:01:13Z</dcterms:created>
  <dcterms:modified xsi:type="dcterms:W3CDTF">2017-08-24T07:07:12Z</dcterms:modified>
</cp:coreProperties>
</file>